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14" r:id="rId3"/>
    <p:sldId id="259" r:id="rId4"/>
    <p:sldId id="273" r:id="rId5"/>
    <p:sldId id="276" r:id="rId6"/>
    <p:sldId id="299" r:id="rId7"/>
    <p:sldId id="304" r:id="rId8"/>
    <p:sldId id="301" r:id="rId9"/>
    <p:sldId id="303" r:id="rId10"/>
    <p:sldId id="302" r:id="rId11"/>
    <p:sldId id="291" r:id="rId12"/>
    <p:sldId id="307" r:id="rId13"/>
    <p:sldId id="305" r:id="rId14"/>
    <p:sldId id="316" r:id="rId15"/>
    <p:sldId id="294" r:id="rId16"/>
    <p:sldId id="296" r:id="rId17"/>
    <p:sldId id="297" r:id="rId18"/>
    <p:sldId id="308" r:id="rId19"/>
    <p:sldId id="309" r:id="rId20"/>
    <p:sldId id="312" r:id="rId21"/>
    <p:sldId id="313" r:id="rId22"/>
    <p:sldId id="31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4C74"/>
    <a:srgbClr val="FF3300"/>
    <a:srgbClr val="CC00CC"/>
    <a:srgbClr val="11B3E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40386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9F0EE-C546-4E37-B46D-A225C7409791}" type="datetimeFigureOut">
              <a:rPr lang="ru-RU" altLang="ru-RU"/>
              <a:pPr>
                <a:defRPr/>
              </a:pPr>
              <a:t>06.05.2017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2C036-4B3C-4808-9DC5-29D5485BE4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AAABE7D-10BC-42C7-8BA4-D25533FAE6B3}" type="datetimeFigureOut">
              <a:rPr lang="ru-RU" smtClean="0"/>
              <a:pPr/>
              <a:t>06.05.2017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9CA524-2D57-42F0-90AC-4564D734A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securitylab.ru/software/301944.php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soft.mail.ru/program_page.php?grp=47967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8424936" cy="898521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600" b="1" i="1" dirty="0" smtClean="0">
                <a:solidFill>
                  <a:srgbClr val="0070C0"/>
                </a:solidFill>
              </a:rPr>
              <a:t>Родительское собрание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268760"/>
            <a:ext cx="8143932" cy="144586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«</a:t>
            </a:r>
            <a:r>
              <a:rPr lang="ru-RU" sz="3600" b="1" i="1" dirty="0" smtClean="0">
                <a:solidFill>
                  <a:srgbClr val="FF0000"/>
                </a:solidFill>
              </a:rPr>
              <a:t>Безопасность в интернете</a:t>
            </a:r>
            <a:r>
              <a:rPr lang="ru-RU" sz="3600" b="1" i="1" dirty="0" smtClean="0">
                <a:solidFill>
                  <a:srgbClr val="FF0000"/>
                </a:solidFill>
              </a:rPr>
              <a:t>»</a:t>
            </a:r>
            <a:endParaRPr lang="ru-RU" sz="3600" i="1" dirty="0">
              <a:solidFill>
                <a:srgbClr val="FF0000"/>
              </a:solidFill>
            </a:endParaRPr>
          </a:p>
        </p:txBody>
      </p:sp>
      <p:pic>
        <p:nvPicPr>
          <p:cNvPr id="31746" name="Picture 2" descr="http://zabort.ru/uploads/images/00/60/57/2014/05/15/aba8bda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212976"/>
            <a:ext cx="4712074" cy="3342432"/>
          </a:xfrm>
          <a:prstGeom prst="rect">
            <a:avLst/>
          </a:prstGeom>
          <a:noFill/>
        </p:spPr>
      </p:pic>
      <p:pic>
        <p:nvPicPr>
          <p:cNvPr id="58370" name="Picture 2" descr="https://rusargument.ru/data/photo/041516_052331662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060848"/>
            <a:ext cx="3003793" cy="2016224"/>
          </a:xfrm>
          <a:prstGeom prst="rect">
            <a:avLst/>
          </a:prstGeom>
          <a:noFill/>
        </p:spPr>
      </p:pic>
      <p:pic>
        <p:nvPicPr>
          <p:cNvPr id="8" name="Picture 2" descr="C:\Users\ДОМАШНИЙ\Desktop\Семинар\Киты\Фото\Разгово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988840"/>
            <a:ext cx="2855770" cy="214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7268233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395536" y="332656"/>
            <a:ext cx="849694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sz="24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Интернет позволяет нам</a:t>
            </a:r>
            <a:endParaRPr lang="ru-RU" sz="3600" dirty="0" smtClean="0">
              <a:solidFill>
                <a:srgbClr val="FF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Общаться с друзьями, семьей, коллегами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Получать доступ к информации, к различным развлечениям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Учиться, встречаться с людьми и узнавать новое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Приобретать </a:t>
            </a: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товары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http://www.velvet.by/files/userfiles/309/12efd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068960"/>
            <a:ext cx="4283968" cy="2796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191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9952" y="1556792"/>
            <a:ext cx="4752528" cy="4392488"/>
          </a:xfrm>
        </p:spPr>
        <p:txBody>
          <a:bodyPr>
            <a:normAutofit fontScale="92500"/>
          </a:bodyPr>
          <a:lstStyle/>
          <a:p>
            <a:pPr marL="0" lvl="0" indent="0">
              <a:spcAft>
                <a:spcPts val="0"/>
              </a:spcAft>
              <a:buClrTx/>
              <a:buSzTx/>
              <a:buNone/>
            </a:pPr>
            <a:endParaRPr lang="ru-RU" sz="3200" dirty="0">
              <a:solidFill>
                <a:prstClr val="black"/>
              </a:solidFill>
              <a:latin typeface="Calibri"/>
            </a:endParaRPr>
          </a:p>
          <a:p>
            <a:pPr marL="45720" indent="0">
              <a:buNone/>
            </a:pPr>
            <a:r>
              <a:rPr lang="ru-RU" sz="3200" b="1" i="1" dirty="0">
                <a:solidFill>
                  <a:srgbClr val="FF0000"/>
                </a:solidFill>
              </a:rPr>
              <a:t>Даже случайный клик по </a:t>
            </a:r>
            <a:r>
              <a:rPr lang="ru-RU" sz="3200" b="1" i="1" dirty="0" smtClean="0">
                <a:solidFill>
                  <a:srgbClr val="FF0000"/>
                </a:solidFill>
              </a:rPr>
              <a:t>всплывающему </a:t>
            </a:r>
            <a:r>
              <a:rPr lang="ru-RU" sz="3200" b="1" i="1" dirty="0">
                <a:solidFill>
                  <a:srgbClr val="FF0000"/>
                </a:solidFill>
              </a:rPr>
              <a:t>баннеру или переход по ссылке может привести на сайт с опасным содержимым!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9512" y="329136"/>
            <a:ext cx="864096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sz="3600" i="1" dirty="0" smtClean="0">
                <a:solidFill>
                  <a:schemeClr val="accent1">
                    <a:lumMod val="75000"/>
                  </a:schemeClr>
                </a:solidFill>
              </a:rPr>
              <a:t>Угрозы, подстерегающие молодежь в Глобальной сети</a:t>
            </a:r>
            <a:endParaRPr lang="ru-RU" sz="3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484784"/>
            <a:ext cx="1352838" cy="1236214"/>
          </a:xfrm>
          <a:prstGeom prst="rect">
            <a:avLst/>
          </a:prstGeom>
        </p:spPr>
      </p:pic>
      <p:pic>
        <p:nvPicPr>
          <p:cNvPr id="7" name="Picture 1" descr="D:\бЕЗОПАСНЫЙ ИНТЕРНЕТ\НЕ БЕЗОПАСНЫЙ ИНТЕРНЕТ\maxresdefault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2996952"/>
            <a:ext cx="3744416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2515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6" y="332656"/>
            <a:ext cx="4536504" cy="1872208"/>
          </a:xfrm>
        </p:spPr>
        <p:txBody>
          <a:bodyPr>
            <a:normAutofit lnSpcReduction="10000"/>
          </a:bodyPr>
          <a:lstStyle/>
          <a:p>
            <a:pPr marL="45720" indent="0" fontAlgn="t">
              <a:buNone/>
            </a:pPr>
            <a:r>
              <a:rPr lang="ru-RU" sz="2800" b="1" i="1" dirty="0">
                <a:solidFill>
                  <a:srgbClr val="CC00CC"/>
                </a:solidFill>
              </a:rPr>
              <a:t> </a:t>
            </a:r>
            <a:r>
              <a:rPr lang="ru-RU" sz="2800" b="1" i="1" dirty="0" smtClean="0">
                <a:solidFill>
                  <a:srgbClr val="CC00CC"/>
                </a:solidFill>
              </a:rPr>
              <a:t>      </a:t>
            </a:r>
            <a:r>
              <a:rPr lang="ru-RU" sz="1900" b="1" i="1" u="sng" dirty="0" smtClean="0">
                <a:solidFill>
                  <a:srgbClr val="CC00CC"/>
                </a:solidFill>
              </a:rPr>
              <a:t>Порнография</a:t>
            </a:r>
            <a:endParaRPr lang="ru-RU" sz="1900" b="1" i="1" u="sng" dirty="0">
              <a:solidFill>
                <a:srgbClr val="CC00CC"/>
              </a:solidFill>
            </a:endParaRPr>
          </a:p>
          <a:p>
            <a:pPr marL="45720" indent="0" fontAlgn="t">
              <a:buNone/>
            </a:pPr>
            <a:r>
              <a:rPr lang="ru-RU" sz="1900" i="1" dirty="0">
                <a:solidFill>
                  <a:srgbClr val="FF0000"/>
                </a:solidFill>
              </a:rPr>
              <a:t>Опасна избыточной информацией и грубым, часто извращенным, натурализмом. Мешает развитию естественных эмоциональных привязанностей.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76672"/>
            <a:ext cx="2419575" cy="17883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564904"/>
            <a:ext cx="2525819" cy="1728191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203848" y="2420888"/>
            <a:ext cx="5328592" cy="187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" marR="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b="1" i="1" u="sng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Наркотики</a:t>
            </a:r>
            <a:endParaRPr kumimoji="0" lang="ru-RU" b="0" i="1" u="sng" strike="noStrike" kern="1200" cap="none" spc="0" normalizeH="0" baseline="0" noProof="0" dirty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" marR="0" lvl="0" indent="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Интернет пестрит новостями о “пользе” употребления марихуаны, рецептами и советами изготовления “зелья”.</a:t>
            </a:r>
            <a:endParaRPr kumimoji="0" lang="ru-RU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509120"/>
            <a:ext cx="2448272" cy="1756369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3347864" y="3861048"/>
            <a:ext cx="4968552" cy="266429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45720" marR="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2900" b="1" i="1" u="sng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Сайты знакомств, социальные сети, </a:t>
            </a:r>
            <a:r>
              <a:rPr kumimoji="0" lang="ru-RU" sz="29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блоги</a:t>
            </a:r>
            <a:r>
              <a:rPr kumimoji="0" lang="ru-RU" sz="2900" b="1" i="1" u="sng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чаты</a:t>
            </a:r>
            <a:endParaRPr kumimoji="0" lang="ru-RU" sz="2900" b="0" i="1" u="sng" strike="noStrike" kern="1200" cap="none" spc="0" normalizeH="0" baseline="0" noProof="0" dirty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" marR="0" lvl="0" indent="0" algn="just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2900" i="1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 сожалению уже было много случаев, когда педофилы выдавали себя за одного из детей или выдуманных персонажей, чтобы войти к ним в доверие и завести пошлые или открыто сексуальные беседы с ними или даже договориться о личной встрече.</a:t>
            </a:r>
          </a:p>
          <a:p>
            <a:pPr marL="45720" marR="0" lvl="0" indent="0" algn="just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841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548680"/>
            <a:ext cx="2592288" cy="1862815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2915816" y="692696"/>
            <a:ext cx="6228184" cy="1512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" marR="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1" i="1" u="sng" strike="noStrike" kern="1200" cap="none" spc="0" normalizeH="0" baseline="0" noProof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Секты</a:t>
            </a:r>
            <a:endParaRPr kumimoji="0" lang="ru-RU" sz="1800" b="0" i="1" u="sng" strike="noStrike" kern="1200" cap="none" spc="0" normalizeH="0" baseline="0" noProof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" marR="0" lvl="0" indent="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Виртуальный собеседник не схватит за руку, но ему вполне по силам “проникнуть в мысли” и повлиять на взгляды на мир.</a:t>
            </a:r>
            <a:endParaRPr kumimoji="0" lang="ru-RU" sz="1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492896"/>
            <a:ext cx="2703858" cy="1998504"/>
          </a:xfrm>
          <a:prstGeom prst="rect">
            <a:avLst/>
          </a:prstGeom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3203848" y="2852936"/>
            <a:ext cx="5760640" cy="151216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45720" marR="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1" i="1" u="sng" strike="noStrike" kern="1200" cap="none" spc="0" normalizeH="0" baseline="0" noProof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Экстремизм, национализм, фашизм</a:t>
            </a:r>
            <a:endParaRPr kumimoji="0" lang="ru-RU" sz="1800" b="0" i="1" u="sng" strike="noStrike" kern="1200" cap="none" spc="0" normalizeH="0" baseline="0" noProof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" marR="0" lvl="0" indent="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Все широкие возможности Интернета используются представителями экстремистских течений для того, чтобы заманить в свои ряды новичков</a:t>
            </a:r>
            <a:r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653136"/>
            <a:ext cx="2664296" cy="1862816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3419872" y="5301208"/>
            <a:ext cx="57241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45720" marR="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Депрессивные молодежные течения</a:t>
            </a:r>
          </a:p>
          <a:p>
            <a:pPr marL="45720" marR="0" lvl="0" indent="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Ребенок может поверить, что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шрамы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лучшее украшение, а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суицид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всего лишь способ избавления от проблем</a:t>
            </a: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ru-RU" sz="2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29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бЕЗОПАСНЫЙ ИНТЕРНЕТ\НЕ БЕЗОПАСНЫЙ ИНТЕРНЕТ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0"/>
            <a:ext cx="4211960" cy="2924944"/>
          </a:xfrm>
          <a:prstGeom prst="rect">
            <a:avLst/>
          </a:prstGeom>
          <a:noFill/>
        </p:spPr>
      </p:pic>
      <p:pic>
        <p:nvPicPr>
          <p:cNvPr id="9" name="Picture 2" descr="C:\Users\ДОМАШНИЙ\Desktop\Семинар\Киты\Фото\петл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550" y="2969318"/>
            <a:ext cx="5832450" cy="3888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85302"/>
            <a:ext cx="4932040" cy="3572698"/>
          </a:xfrm>
          <a:prstGeom prst="rect">
            <a:avLst/>
          </a:prstGeom>
        </p:spPr>
      </p:pic>
      <p:pic>
        <p:nvPicPr>
          <p:cNvPr id="12" name="Picture 2" descr="D:\бЕЗОПАСНЫЙ ИНТЕРНЕТ\НЕ БЕЗОПАСНЫЙ ИНТЕРНЕТ\0 (1)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932040" cy="3699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>
          <a:xfrm>
            <a:off x="0" y="332656"/>
            <a:ext cx="8820472" cy="144015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«Синий кит», «Тихий дом», «Море китов», «Разбуди меня в 4:20» </a:t>
            </a:r>
            <a:r>
              <a:rPr lang="ru-RU" sz="2000" b="1" dirty="0" smtClean="0"/>
              <a:t>– названий много, а смысл один: это страшная игра в социальных сетях, своеобразная Секта Смерти, которая затягивает в свои страшные сети молодежь.</a:t>
            </a:r>
            <a:endParaRPr lang="ru-RU" sz="2000" b="1" dirty="0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36866" name="Picture 2" descr="589b1423dbf52-screenshot-1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4056137" cy="4608512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988840"/>
            <a:ext cx="4139952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37" name="Picture 1" descr="D:\бЕЗОПАСНЫЙ ИНТЕРНЕТ\НЕ БЕЗОПАСНЫЙ ИНТЕРНЕТ\2b9b72303a195511df58deb3249f170b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725144"/>
            <a:ext cx="4067944" cy="2132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endParaRPr lang="ru-RU" dirty="0"/>
          </a:p>
        </p:txBody>
      </p:sp>
      <p:pic>
        <p:nvPicPr>
          <p:cNvPr id="368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600" y="2609284"/>
            <a:ext cx="52837" cy="2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52387" cy="3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52387" cy="3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52387" cy="3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ОЛЯ\Desktop\1492420396-367200-10302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76672"/>
            <a:ext cx="6724531" cy="5368418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02920" y="5517232"/>
            <a:ext cx="8183880" cy="8640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24C74"/>
                </a:solidFill>
              </a:rPr>
              <a:t>РОЗОВЫЙ ПОНИ</a:t>
            </a:r>
            <a:endParaRPr lang="ru-RU" dirty="0">
              <a:solidFill>
                <a:srgbClr val="F24C7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395536" y="332656"/>
            <a:ext cx="835292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lang="ru-RU" sz="2400" b="1" noProof="0" dirty="0" smtClean="0">
                <a:solidFill>
                  <a:srgbClr val="FF0000"/>
                </a:solidFill>
              </a:rPr>
              <a:t>М</a:t>
            </a:r>
            <a:r>
              <a:rPr lang="ru-RU" sz="2400" b="1" dirty="0" err="1" smtClean="0">
                <a:solidFill>
                  <a:srgbClr val="FF0000"/>
                </a:solidFill>
              </a:rPr>
              <a:t>аркерами</a:t>
            </a:r>
            <a:r>
              <a:rPr lang="ru-RU" sz="2400" b="1" dirty="0" smtClean="0">
                <a:solidFill>
                  <a:srgbClr val="FF0000"/>
                </a:solidFill>
              </a:rPr>
              <a:t> суицидального поведения являются резкие изменения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в поведении ребенка</a:t>
            </a:r>
            <a:endParaRPr lang="ru-RU" sz="2400" dirty="0" smtClean="0">
              <a:solidFill>
                <a:srgbClr val="FF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556792"/>
            <a:ext cx="597666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Уход в себя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Излишняя капризность, привередливость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Агрессивность</a:t>
            </a:r>
            <a:endParaRPr lang="ru-RU" sz="2000" dirty="0" smtClean="0">
              <a:solidFill>
                <a:srgbClr val="0070C0"/>
              </a:solidFill>
            </a:endParaRP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err="1" smtClean="0">
                <a:solidFill>
                  <a:srgbClr val="0070C0"/>
                </a:solidFill>
              </a:rPr>
              <a:t>Саморазрушающее</a:t>
            </a:r>
            <a:r>
              <a:rPr lang="ru-RU" sz="2000" dirty="0" smtClean="0">
                <a:solidFill>
                  <a:srgbClr val="0070C0"/>
                </a:solidFill>
              </a:rPr>
              <a:t> и рискованное поведение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Потеря самоуважения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Изменения аппетита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Изменения режима сна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Изменение успеваемости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Внешний вид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Угрозы покончить жизнь </a:t>
            </a:r>
          </a:p>
          <a:p>
            <a:pPr>
              <a:buClr>
                <a:srgbClr val="660066"/>
              </a:buClr>
            </a:pPr>
            <a:r>
              <a:rPr lang="ru-RU" sz="2000" dirty="0" smtClean="0">
                <a:solidFill>
                  <a:srgbClr val="0070C0"/>
                </a:solidFill>
              </a:rPr>
              <a:t>самоубийством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70C0"/>
                </a:solidFill>
              </a:rPr>
              <a:t>Психологическая </a:t>
            </a:r>
            <a:r>
              <a:rPr lang="ru-RU" sz="2000" dirty="0" smtClean="0">
                <a:solidFill>
                  <a:srgbClr val="0070C0"/>
                </a:solidFill>
              </a:rPr>
              <a:t>травма</a:t>
            </a:r>
          </a:p>
          <a:p>
            <a:pPr>
              <a:buClr>
                <a:srgbClr val="660066"/>
              </a:buClr>
              <a:buFont typeface="Wingdings" pitchFamily="2" charset="2"/>
              <a:buChar char="ü"/>
            </a:pPr>
            <a:endParaRPr lang="ru-RU" dirty="0" smtClean="0">
              <a:solidFill>
                <a:srgbClr val="0070C0"/>
              </a:solidFill>
            </a:endParaRPr>
          </a:p>
        </p:txBody>
      </p:sp>
      <p:pic>
        <p:nvPicPr>
          <p:cNvPr id="6" name="Содержимое 4" descr="квест пройде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3212976"/>
            <a:ext cx="3816424" cy="3332918"/>
          </a:xfrm>
          <a:prstGeom prst="rect">
            <a:avLst/>
          </a:prstGeom>
        </p:spPr>
      </p:pic>
      <p:pic>
        <p:nvPicPr>
          <p:cNvPr id="10" name="Picture 6" descr="13-we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04248" y="1196752"/>
            <a:ext cx="1616844" cy="2416795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xmlns="" val="9191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223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>
                <a:solidFill>
                  <a:srgbClr val="660066"/>
                </a:solidFill>
                <a:latin typeface="Times New Roman" pitchFamily="18" charset="0"/>
              </a:rPr>
              <a:t>Виды суицида:</a:t>
            </a:r>
            <a:endParaRPr lang="ru-RU" sz="4000" b="1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7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395536" y="332656"/>
            <a:ext cx="705678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ru-RU" sz="20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1988840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660066"/>
              </a:buClr>
            </a:pP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143000"/>
            <a:ext cx="8229600" cy="5257800"/>
          </a:xfrm>
          <a:prstGeom prst="rect">
            <a:avLst/>
          </a:prstGeom>
        </p:spPr>
        <p:txBody>
          <a:bodyPr/>
          <a:lstStyle/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</a:pP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</a:rPr>
              <a:t>Демонстративный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</a:rPr>
              <a:t>попугать</a:t>
            </a:r>
            <a:r>
              <a:rPr lang="en-US" sz="2000" dirty="0" smtClean="0">
                <a:latin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</a:rPr>
              <a:t>-изображение попыток самоубийства без реального намерения покончить с жизнью, с расчетом на спасение. Все действия направлены на привлечение внимания, возобновление интереса к собственной персоне, жалость, сочувствие, возмездие за обиду, несправедливость.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</a:rPr>
              <a:t>Аффективный- </a:t>
            </a:r>
            <a:r>
              <a:rPr lang="ru-RU" sz="2000" dirty="0" smtClean="0">
                <a:latin typeface="Times New Roman" pitchFamily="18" charset="0"/>
              </a:rPr>
              <a:t>тип поведения, характеризующийся, прежде всего действиями, совершаемыми на высоте аффекта. Суицид во время аффекта носит черты спектакля, но может быть и серьезным намерением, хотя и мимолетным.</a:t>
            </a:r>
            <a:endParaRPr kumimoji="0" lang="en-US" sz="20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</a:rPr>
              <a:t>Истинный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ru-RU" sz="2000" dirty="0" smtClean="0">
                <a:latin typeface="Times New Roman" pitchFamily="18" charset="0"/>
              </a:rPr>
              <a:t>намеренное, обдуманное поведение, направленное на реализацию самоубийства, иногда долго вынашиваемое. Подросток заботится об эффективности действия и отсутствии помех при их совершении. В оставленных записках звучит мотив собственной вины, забота о близких, которые не должны чувствовать причастность к совершаемому действию.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91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3096344" cy="4128459"/>
          </a:xfrm>
          <a:prstGeom prst="rect">
            <a:avLst/>
          </a:prstGeom>
        </p:spPr>
      </p:pic>
      <p:pic>
        <p:nvPicPr>
          <p:cNvPr id="3076" name="Picture 4" descr="http://akphoto3.ask.fm/157/953/320/-419996994-1shs7m4-9oek6fg824j9t95/original/jumpingoffcliff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07475"/>
            <a:ext cx="4192508" cy="2783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2" descr="D:\бЕЗОПАСНЫЙ ИНТЕРНЕТ\НЕ БЕЗОПАСНЫЙ ИНТЕРНЕТ\w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04664"/>
            <a:ext cx="5000625" cy="3457575"/>
          </a:xfrm>
          <a:prstGeom prst="rect">
            <a:avLst/>
          </a:prstGeom>
          <a:noFill/>
        </p:spPr>
      </p:pic>
      <p:pic>
        <p:nvPicPr>
          <p:cNvPr id="41987" name="Picture 3" descr="D:\бЕЗОПАСНЫЙ ИНТЕРНЕТ\НЕ БЕЗОПАСНЫЙ ИНТЕРНЕТ\bigstock-Mother-father-with-son-teenag-374929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645024"/>
            <a:ext cx="4310844" cy="28738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1956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D:\бЕЗОПАСНЫЙ ИНТЕРНЕТ\НЕ БЕЗОПАСНЫЙ ИНТЕРНЕТ\krug_ru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4680520" cy="246130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7544" y="332657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</a:rPr>
              <a:t>ВАМ И ВАШИМ ДЕТЯМ ЕСТЬ КУДА ОБРАТИТЬСЯ!</a:t>
            </a:r>
            <a:r>
              <a:rPr lang="ru-RU" altLang="ru-RU" sz="24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ru-RU" altLang="ru-RU" sz="24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5013176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 smtClean="0">
                <a:latin typeface="Times New Roman" pitchFamily="18" charset="0"/>
              </a:rPr>
              <a:t>Отделение психологической помощи </a:t>
            </a:r>
          </a:p>
          <a:p>
            <a:r>
              <a:rPr lang="ru-RU" altLang="ru-RU" sz="2000" b="1" dirty="0" smtClean="0">
                <a:latin typeface="Times New Roman" pitchFamily="18" charset="0"/>
              </a:rPr>
              <a:t>Территориального центра социальной помощи семье и детям</a:t>
            </a:r>
          </a:p>
          <a:p>
            <a:r>
              <a:rPr lang="ru-RU" altLang="ru-RU" sz="2000" b="1" dirty="0" smtClean="0">
                <a:latin typeface="Times New Roman" pitchFamily="18" charset="0"/>
              </a:rPr>
              <a:t>Адрес: </a:t>
            </a:r>
            <a:r>
              <a:rPr lang="ru-RU" altLang="ru-RU" sz="2000" b="1" dirty="0" err="1" smtClean="0">
                <a:latin typeface="Times New Roman" pitchFamily="18" charset="0"/>
              </a:rPr>
              <a:t>Дончука</a:t>
            </a:r>
            <a:r>
              <a:rPr lang="ru-RU" altLang="ru-RU" sz="2000" b="1" dirty="0" smtClean="0">
                <a:latin typeface="Times New Roman" pitchFamily="18" charset="0"/>
              </a:rPr>
              <a:t>, 6.А</a:t>
            </a:r>
          </a:p>
          <a:p>
            <a:r>
              <a:rPr lang="ru-RU" altLang="ru-RU" sz="2000" b="1" dirty="0" smtClean="0">
                <a:latin typeface="Times New Roman" pitchFamily="18" charset="0"/>
              </a:rPr>
              <a:t>2-15-08</a:t>
            </a:r>
          </a:p>
        </p:txBody>
      </p:sp>
      <p:pic>
        <p:nvPicPr>
          <p:cNvPr id="10" name="Picture 4" descr="http://mezdurech.ucoz.ru/bez_internet/slugh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276872"/>
            <a:ext cx="4608512" cy="239213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95536" y="3501008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dirty="0" smtClean="0"/>
              <a:t>ОМВД России по г.Воркуте </a:t>
            </a:r>
          </a:p>
          <a:p>
            <a:pPr algn="ctr" fontAlgn="base"/>
            <a:r>
              <a:rPr lang="ru-RU" b="1" dirty="0" smtClean="0"/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Правила безопасности</a:t>
            </a:r>
          </a:p>
          <a:p>
            <a:pPr algn="ctr">
              <a:buNone/>
            </a:pP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Правило №1.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Ребенок никогда не уйдет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виртуал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если вы уделяете ему свое время. Постарайтесь быть рядом, занимайте его досугом. Постарайтесь сделать так, чтобы его окружали реальные друзья.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Правило №2.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Страничка вашего ребенка в социальных сетях способна рассказать о нем многое. Обратите внимание на псевдоним,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аватарку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открытость или закрытость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аккаунта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группы, в которых состоит подросток, а также на то, чем наполнена страница: видеозаписи, фотографии и друзья.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профиль страницы закрыт даже от вас, постарайтесь аккуратно выяснить, по какой причине.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Закрывание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лица руками либо одеждой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фотографиях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демонстрирование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указательного пальца на таких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снимках,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символизируют суицидальные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мысли.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Если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 размещает у себя на странице фразы, иллюстрации на тему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самоунижения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нанесения себе травм и порезов, это плохой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знак.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Опасными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считаются такие символы, как медузы, кошки, бабочки, единороги, съемки с высоты, фотографии крыш и чердаков, а также изображение того, как киты плывут вверх. Обратите внимание, не упоминает ли он в общении с кем-либо фразу «море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китов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группа смерти».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11560" y="692696"/>
            <a:ext cx="7992888" cy="55446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Группа </a:t>
            </a:r>
            <a:r>
              <a:rPr lang="ru-RU" dirty="0" smtClean="0"/>
              <a:t>подозрительных «друзей», появившихся за короткое время, свидетельствует о том, что ребенок попал в опасную компанию.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Чрезмерное </a:t>
            </a:r>
            <a:r>
              <a:rPr lang="ru-RU" dirty="0" smtClean="0"/>
              <a:t>увлечение копированием на своей страничке строчек из некоторых стихотворений, посвященных смерти, а также цитат из мистических книг должно вас насторожить.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Не </a:t>
            </a:r>
            <a:r>
              <a:rPr lang="ru-RU" dirty="0" smtClean="0"/>
              <a:t>стоит закрывать глаза и на участившиеся комментарии о смерти — как устные, так и к фотографиям в социальных сетях.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Сохранение</a:t>
            </a:r>
            <a:r>
              <a:rPr lang="ru-RU" dirty="0" smtClean="0"/>
              <a:t> на страницах социальных сетей депрессивной музыки (особенно музыкальных направлений, пропагандирующих печаль и смерть) — один из ярких «симптомов» суицидальных наклонностей.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23528" y="116632"/>
            <a:ext cx="8424936" cy="640871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Когда </a:t>
            </a:r>
            <a:r>
              <a:rPr lang="ru-RU" b="1" dirty="0" smtClean="0">
                <a:solidFill>
                  <a:srgbClr val="FF0000"/>
                </a:solidFill>
              </a:rPr>
              <a:t>следует бить тревогу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Необъяснимое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желание похудеть, сильная критика в адрес полных людей.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Увлечение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кофе, ранний утренний подъем (если за подростком такого раньше не наблюдалось).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Выбор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черной мрачной одежды, возможно, с символами, ассоциирующимися со смертью.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Внезапное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изменение внешности: выбривание висков, окрашивание волос в неестественные тона.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теле следов порезов, ожогов …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Постоянная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вовлеченность в виртуальный мир, увлеченная переписка в Сети (часто с малознакомыми людьми).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Необычный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сленг в переписке, которым ребенок раньше не пользовался.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Рисунки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странного характера (перевернутые кресты, сатанинские звезды, масонские знаки).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идеи установить в спальне зеркало напротив кровати.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Увлеченность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мистическими фильмами и сценами жестокости и насилия.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Неожиданное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желание сделать татуировку со странными символами.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Отказ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 общения с вами и маскировка своих проблем и переживаний.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Символы (рисунки в тетрадях, шрамы на руках)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11560" y="260648"/>
            <a:ext cx="8136904" cy="597666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b="1" i="1" dirty="0" smtClean="0">
                <a:solidFill>
                  <a:srgbClr val="660066"/>
                </a:solidFill>
                <a:latin typeface="Times New Roman" pitchFamily="18" charset="0"/>
              </a:rPr>
              <a:t>                  </a:t>
            </a:r>
            <a:endParaRPr lang="ru-RU" sz="2400" b="1" i="1" dirty="0" smtClean="0">
              <a:solidFill>
                <a:srgbClr val="660066"/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</a:rPr>
              <a:t>ЧТО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</a:rPr>
              <a:t>МОЖЕТ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</a:rPr>
              <a:t>УДЕРЖАТЬ ОТ ВОВЛЕЧЕНИЯ В СОЦИАЛЬНЫЕ СЕТИ</a:t>
            </a:r>
            <a:r>
              <a:rPr lang="ru-RU" sz="2400" i="1" dirty="0" smtClean="0">
                <a:solidFill>
                  <a:srgbClr val="660066"/>
                </a:solidFill>
                <a:latin typeface="Times New Roman" pitchFamily="18" charset="0"/>
              </a:rPr>
              <a:t/>
            </a:r>
            <a:br>
              <a:rPr lang="ru-RU" sz="2400" i="1" dirty="0" smtClean="0">
                <a:solidFill>
                  <a:srgbClr val="660066"/>
                </a:solidFill>
                <a:latin typeface="Times New Roman" pitchFamily="18" charset="0"/>
              </a:rPr>
            </a:br>
            <a:endParaRPr lang="ru-RU" dirty="0" smtClean="0"/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Установите заботливые взаимоотношения с ребенком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Будьте внимательным слушателем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Будьте искренними в общении, спокойно и доходчиво спрашивайте о тревожащей ситуации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Помогите определить источник психического дискомфорта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Вселяйте надежду, что все проблемы можно решить конструктивно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Помогите ребенку осознать его личностные ресурсы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Окажите поддержку в успешной реализации ребенка в настоящем и помогите определить перспективу на будущее.</a:t>
            </a:r>
          </a:p>
          <a:p>
            <a:pPr>
              <a:lnSpc>
                <a:spcPct val="9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/>
              <a:t>Для дошкольников и школьников установите программы фильтры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0530" y="188640"/>
            <a:ext cx="736588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Программы-фильтры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19200"/>
            <a:ext cx="8640960" cy="5105400"/>
          </a:xfrm>
          <a:prstGeom prst="rect">
            <a:avLst/>
          </a:prstGeom>
        </p:spPr>
        <p:txBody>
          <a:bodyPr/>
          <a:lstStyle/>
          <a:p>
            <a:pPr marL="45720" indent="0">
              <a:buNone/>
            </a:pP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Power Spy 2008 </a:t>
            </a:r>
            <a:r>
              <a:rPr lang="en-US" sz="2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http://www.securitylab.ru/software/301944.php</a:t>
            </a:r>
            <a:r>
              <a:rPr lang="en-US" sz="2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pic>
        <p:nvPicPr>
          <p:cNvPr id="70658" name="Picture 2" descr="SNAG-0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39386"/>
            <a:ext cx="4575599" cy="378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14942" y="2928934"/>
            <a:ext cx="367753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Программу удобно использовать, чтобы узнать, чем заняты дети в отсутствие родителей.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86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750776" cy="5105400"/>
          </a:xfrm>
          <a:prstGeom prst="rect">
            <a:avLst/>
          </a:prstGeom>
        </p:spPr>
        <p:txBody>
          <a:bodyPr/>
          <a:lstStyle/>
          <a:p>
            <a:pPr marL="45720" indent="0">
              <a:buNone/>
            </a:pPr>
            <a:r>
              <a:rPr lang="en-US" sz="4000" b="1" i="1" dirty="0" err="1">
                <a:solidFill>
                  <a:srgbClr val="FF0000"/>
                </a:solidFill>
              </a:rPr>
              <a:t>KidsControl</a:t>
            </a:r>
            <a:r>
              <a:rPr lang="en-US" sz="4000" b="1" i="1" dirty="0">
                <a:solidFill>
                  <a:srgbClr val="FF0000"/>
                </a:solidFill>
              </a:rPr>
              <a:t> </a:t>
            </a:r>
            <a:r>
              <a:rPr lang="en-US" sz="2800" b="1" dirty="0">
                <a:solidFill>
                  <a:schemeClr val="tx1"/>
                </a:solidFill>
              </a:rPr>
              <a:t>(</a:t>
            </a:r>
            <a:r>
              <a:rPr lang="en-US" sz="2800" b="1" dirty="0">
                <a:solidFill>
                  <a:schemeClr val="tx1"/>
                </a:solidFill>
                <a:hlinkClick r:id="rId2"/>
              </a:rPr>
              <a:t>http://soft.mail.ru/program_page.php?grp=47967</a:t>
            </a:r>
            <a:r>
              <a:rPr lang="en-US" sz="2800" b="1" dirty="0">
                <a:solidFill>
                  <a:schemeClr val="tx1"/>
                </a:solidFill>
              </a:rPr>
              <a:t>)</a:t>
            </a:r>
            <a:endParaRPr lang="ru-RU" sz="28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ru-RU" sz="2800" dirty="0"/>
          </a:p>
        </p:txBody>
      </p:sp>
      <p:pic>
        <p:nvPicPr>
          <p:cNvPr id="95234" name="Picture 2" descr="SNAG-0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564904"/>
            <a:ext cx="520065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86446" y="3143248"/>
            <a:ext cx="27860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Предназначение </a:t>
            </a:r>
            <a:r>
              <a:rPr lang="ru-RU" sz="2400" dirty="0" err="1"/>
              <a:t>KidsControl</a:t>
            </a:r>
            <a:r>
              <a:rPr lang="ru-RU" sz="2400" dirty="0"/>
              <a:t> – контроль времени, которое ребенок проводит в интернете.</a:t>
            </a:r>
          </a:p>
          <a:p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50530" y="188640"/>
            <a:ext cx="7365886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mtClean="0"/>
              <a:t>Программы-фильтры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9078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39552" y="260648"/>
            <a:ext cx="8136904" cy="61206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rgbClr val="660066"/>
              </a:buClr>
              <a:buNone/>
            </a:pPr>
            <a:r>
              <a:rPr lang="ru-RU" b="1" i="1" dirty="0" smtClean="0">
                <a:solidFill>
                  <a:srgbClr val="660066"/>
                </a:solidFill>
                <a:latin typeface="Times New Roman" pitchFamily="18" charset="0"/>
              </a:rPr>
              <a:t>                 </a:t>
            </a:r>
            <a:endParaRPr lang="ru-RU" b="1" i="1" dirty="0" smtClean="0">
              <a:solidFill>
                <a:srgbClr val="660066"/>
              </a:solidFill>
              <a:latin typeface="Times New Roman" pitchFamily="18" charset="0"/>
            </a:endParaRPr>
          </a:p>
          <a:p>
            <a:pPr algn="ctr">
              <a:lnSpc>
                <a:spcPct val="80000"/>
              </a:lnSpc>
              <a:buClr>
                <a:srgbClr val="660066"/>
              </a:buCl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Рекомендации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родителям: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Несмотря ни на что, сохраняйте положительное представление о своём ребёнке</a:t>
            </a:r>
            <a:r>
              <a:rPr lang="ru-RU" sz="2400" dirty="0" smtClean="0">
                <a:latin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Организуйте свой быт так, чтобы никто в семье ни чувствовал себя «жертвой», отказываясь от своей личной жизни.</a:t>
            </a: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Не ограждайте ребёнка от обязанностей и проблем. Решайте все проблемы вместе с ним.</a:t>
            </a: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Не ограничивайте ребёнка в общении со сверстниками.</a:t>
            </a: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Чаще разговаривайте с ребёнком. Помните, что ни телевизор, ни компьютер не заменят ему вас.</a:t>
            </a: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Помните, что когда-нибудь ребёнок повзрослеет и ему придётся жить самостоятельно. Готовьте его к будущей жизни, говорите о ней.</a:t>
            </a:r>
          </a:p>
          <a:p>
            <a:pPr>
              <a:lnSpc>
                <a:spcPct val="80000"/>
              </a:lnSpc>
              <a:buClr>
                <a:srgbClr val="660066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</a:rPr>
              <a:t>Следите за своей внешностью и поведением. Ребёнок должен гордиться вами </a:t>
            </a:r>
          </a:p>
        </p:txBody>
      </p:sp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228600" marR="0" lvl="0" indent="-182880" algn="l" defTabSz="914400" rtl="0" eaLnBrk="1" fontAlgn="auto" latinLnBrk="0" hangingPunct="1">
              <a:lnSpc>
                <a:spcPct val="95000"/>
              </a:lnSpc>
              <a:spcBef>
                <a:spcPct val="20000"/>
              </a:spcBef>
              <a:spcAft>
                <a:spcPts val="300"/>
              </a:spcAft>
              <a:buClr>
                <a:srgbClr val="660066"/>
              </a:buClr>
              <a:buSzPct val="130000"/>
              <a:buFont typeface="Wingdings" pitchFamily="2" charset="2"/>
              <a:buChar char="ü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39552" y="260648"/>
            <a:ext cx="8136904" cy="3672408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sz="2400" dirty="0" smtClean="0"/>
              <a:t>Социальные сети расширяют возможности родителей получать информацию о своих детях, которая помогает вовремя откликнуться на тревожный сигнал. </a:t>
            </a:r>
          </a:p>
          <a:p>
            <a:r>
              <a:rPr lang="ru-RU" sz="2400" dirty="0" smtClean="0"/>
              <a:t>Если мы используем эту информацию грамотно, то социальные сети могут быть отличными помощниками в воспитании детей и молодежи, в формировании их личности и обеспечении безопасности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1028" name="Picture 4" descr="D:\БЕЗОПАСНЫЙ ИНТЕРНЕТ\НЕ БЕЗОПАСНЫЙ ИНТЕРНЕТ\c228a781c9e98e8cdd205af096ca0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933056"/>
            <a:ext cx="4680520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10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6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229600" cy="122413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5400" dirty="0" smtClean="0">
                <a:solidFill>
                  <a:srgbClr val="FF0000"/>
                </a:solidFill>
              </a:rPr>
              <a:t>Благодарю </a:t>
            </a:r>
            <a:r>
              <a:rPr lang="ru-RU" altLang="ru-RU" sz="5400" dirty="0">
                <a:solidFill>
                  <a:srgbClr val="FF0000"/>
                </a:solidFill>
              </a:rPr>
              <a:t>за </a:t>
            </a:r>
            <a:r>
              <a:rPr lang="ru-RU" altLang="ru-RU" sz="5400" dirty="0" smtClean="0">
                <a:solidFill>
                  <a:srgbClr val="FF0000"/>
                </a:solidFill>
              </a:rPr>
              <a:t>внимание!</a:t>
            </a:r>
            <a:endParaRPr lang="ru-RU" altLang="ru-RU" sz="5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D:\бЕЗОПАСНЫЙ ИНТЕРНЕТ\НЕ БЕЗОПАСНЫЙ ИНТЕРНЕТ\dollarphotoclub_350988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060848"/>
            <a:ext cx="5759152" cy="3835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1315</TotalTime>
  <Words>840</Words>
  <Application>Microsoft Office PowerPoint</Application>
  <PresentationFormat>Экран (4:3)</PresentationFormat>
  <Paragraphs>113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Аспект</vt:lpstr>
      <vt:lpstr>Родительское собрание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РОЗОВЫЙ ПОНИ</vt:lpstr>
      <vt:lpstr>Слайд 10</vt:lpstr>
      <vt:lpstr>Виды суицида:</vt:lpstr>
      <vt:lpstr>Слайд 12</vt:lpstr>
      <vt:lpstr>Слайд 13</vt:lpstr>
      <vt:lpstr>Слайд 14</vt:lpstr>
      <vt:lpstr>Слайд 15</vt:lpstr>
      <vt:lpstr>Слайд 16</vt:lpstr>
      <vt:lpstr>Слайд 17</vt:lpstr>
      <vt:lpstr>Программы-фильтры</vt:lpstr>
      <vt:lpstr>Слайд 19</vt:lpstr>
      <vt:lpstr>Слайд 20</vt:lpstr>
      <vt:lpstr>Слайд 21</vt:lpstr>
      <vt:lpstr>Благодарю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</dc:title>
  <dc:creator>User</dc:creator>
  <cp:lastModifiedBy>ОЛЯ</cp:lastModifiedBy>
  <cp:revision>108</cp:revision>
  <dcterms:created xsi:type="dcterms:W3CDTF">2012-11-16T17:12:02Z</dcterms:created>
  <dcterms:modified xsi:type="dcterms:W3CDTF">2017-05-06T11:57:39Z</dcterms:modified>
</cp:coreProperties>
</file>